
<file path=[Content_Types].xml><?xml version="1.0" encoding="utf-8"?>
<Types xmlns="http://schemas.openxmlformats.org/package/2006/content-types">
  <Default Extension="xml" ContentType="application/xml"/>
  <Default Extension="wav" ContentType="audio/wav"/>
  <Default Extension="jpeg" ContentType="image/jpeg"/>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58" r:id="rId5"/>
    <p:sldId id="266" r:id="rId6"/>
    <p:sldId id="259" r:id="rId7"/>
    <p:sldId id="267" r:id="rId8"/>
    <p:sldId id="260" r:id="rId9"/>
    <p:sldId id="268" r:id="rId10"/>
    <p:sldId id="261" r:id="rId11"/>
    <p:sldId id="269" r:id="rId12"/>
    <p:sldId id="262" r:id="rId13"/>
    <p:sldId id="270" r:id="rId14"/>
    <p:sldId id="263" r:id="rId15"/>
    <p:sldId id="271" r:id="rId16"/>
    <p:sldId id="272" r:id="rId17"/>
    <p:sldId id="26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8" d="100"/>
          <a:sy n="58" d="100"/>
        </p:scale>
        <p:origin x="-123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TextureForeGround.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1371600" y="1796303"/>
            <a:ext cx="7086600" cy="1847850"/>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5988423" y="6221506"/>
            <a:ext cx="2743200" cy="365125"/>
          </a:xfrm>
        </p:spPr>
        <p:txBody>
          <a:bodyPr/>
          <a:lstStyle/>
          <a:p>
            <a:fld id="{E90C4CEC-16D5-4229-B4DE-FDE9B679D7E2}" type="datetimeFigureOut">
              <a:rPr lang="en-US" smtClean="0"/>
              <a:t>7/13/11</a:t>
            </a:fld>
            <a:endParaRPr lang="en-US"/>
          </a:p>
        </p:txBody>
      </p:sp>
      <p:sp>
        <p:nvSpPr>
          <p:cNvPr id="5" name="Footer Placeholder 4"/>
          <p:cNvSpPr>
            <a:spLocks noGrp="1"/>
          </p:cNvSpPr>
          <p:nvPr>
            <p:ph type="ftr" sz="quarter" idx="11"/>
          </p:nvPr>
        </p:nvSpPr>
        <p:spPr>
          <a:xfrm>
            <a:off x="1295400" y="6221506"/>
            <a:ext cx="2743200" cy="365125"/>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5" y="3765177"/>
            <a:ext cx="7272338" cy="1098176"/>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089025" y="4867836"/>
            <a:ext cx="7272338" cy="1264022"/>
          </a:xfrm>
        </p:spPr>
        <p:txBody>
          <a:bodyPr vert="horz" lIns="91440" tIns="45720" rIns="91440" bIns="45720"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7/13/11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7/13/11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7/13/11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E90C4CEC-16D5-4229-B4DE-FDE9B679D7E2}" type="datetimeFigureOut">
              <a:rPr lang="en-US" smtClean="0"/>
              <a:t>7/13/11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371600" y="1792224"/>
            <a:ext cx="7086600" cy="1847088"/>
          </a:xfrm>
        </p:spPr>
        <p:txBody>
          <a:bodyPr vert="horz" lIns="91440" tIns="45720" rIns="91440" bIns="45720" rtlCol="0" anchor="b" anchorCtr="0">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vert="horz" lIns="91440" tIns="45720" rIns="91440" bIns="45720" rtlCol="0" anchor="t" anchorCtr="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E90C4CEC-16D5-4229-B4DE-FDE9B679D7E2}" type="datetimeFigureOut">
              <a:rPr lang="en-US" smtClean="0"/>
              <a:t>7/13/11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E90C4CEC-16D5-4229-B4DE-FDE9B679D7E2}" type="datetimeFigureOut">
              <a:rPr lang="en-US" smtClean="0"/>
              <a:t>7/13/11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932363" y="1688679"/>
            <a:ext cx="3429000" cy="827088"/>
          </a:xfrm>
        </p:spPr>
        <p:txBody>
          <a:bodyPr anchor="ctr" anchorCtr="0">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E90C4CEC-16D5-4229-B4DE-FDE9B679D7E2}" type="datetimeFigureOut">
              <a:rPr lang="en-US" smtClean="0"/>
              <a:t>7/13/11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90C4CEC-16D5-4229-B4DE-FDE9B679D7E2}" type="datetimeFigureOut">
              <a:rPr lang="en-US" smtClean="0"/>
              <a:t>7/13/11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Interior-Overlay.pn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E90C4CEC-16D5-4229-B4DE-FDE9B679D7E2}" type="datetimeFigureOut">
              <a:rPr lang="en-US" smtClean="0"/>
              <a:t>7/13/11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7/13/11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Interior-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932363" y="739588"/>
            <a:ext cx="3429000" cy="1290380"/>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dirty="0"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32363" y="2057400"/>
            <a:ext cx="3429000" cy="3657600"/>
          </a:xfrm>
        </p:spPr>
        <p:txBody>
          <a:bodyPr vert="horz" lIns="91440" tIns="45720" rIns="91440" bIns="45720"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 typeface="Wingdings" pitchFamily="2" charset="2"/>
              <a:buNone/>
            </a:pPr>
            <a:r>
              <a:rPr lang="en-US" dirty="0" smtClean="0"/>
              <a:t>Click to edit Master text styles</a:t>
            </a:r>
          </a:p>
        </p:txBody>
      </p:sp>
      <p:sp>
        <p:nvSpPr>
          <p:cNvPr id="5" name="Date Placeholder 4"/>
          <p:cNvSpPr>
            <a:spLocks noGrp="1"/>
          </p:cNvSpPr>
          <p:nvPr>
            <p:ph type="dt" sz="half" idx="10"/>
          </p:nvPr>
        </p:nvSpPr>
        <p:spPr/>
        <p:txBody>
          <a:bodyPr/>
          <a:lstStyle/>
          <a:p>
            <a:fld id="{E90C4CEC-16D5-4229-B4DE-FDE9B679D7E2}" type="datetimeFigureOut">
              <a:rPr lang="en-US" smtClean="0"/>
              <a:t>7/13/11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BAE4E6-4D12-4A48-9B6B-6FA0B79BEE9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89024" y="274637"/>
            <a:ext cx="7272339" cy="1339009"/>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1089024" y="1801906"/>
            <a:ext cx="7272339" cy="4324257"/>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302187" y="6356350"/>
            <a:ext cx="2429435" cy="365125"/>
          </a:xfrm>
          <a:prstGeom prst="rect">
            <a:avLst/>
          </a:prstGeom>
        </p:spPr>
        <p:txBody>
          <a:bodyPr vert="horz" lIns="91440" tIns="45720" rIns="91440" bIns="45720" rtlCol="0" anchor="ctr"/>
          <a:lstStyle>
            <a:lvl1pPr algn="r">
              <a:defRPr sz="1200" b="1">
                <a:solidFill>
                  <a:schemeClr val="tx1">
                    <a:lumMod val="50000"/>
                    <a:lumOff val="50000"/>
                  </a:schemeClr>
                </a:solidFill>
              </a:defRPr>
            </a:lvl1pPr>
          </a:lstStyle>
          <a:p>
            <a:fld id="{E90C4CEC-16D5-4229-B4DE-FDE9B679D7E2}" type="datetimeFigureOut">
              <a:rPr lang="en-US" smtClean="0"/>
              <a:t>7/13/11</a:t>
            </a:fld>
            <a:endParaRPr lang="en-US"/>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a:defRPr sz="12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420393" y="6356350"/>
            <a:ext cx="6096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5DBAE4E6-4D12-4A48-9B6B-6FA0B79BEE9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lnSpc>
          <a:spcPts val="5200"/>
        </a:lnSpc>
        <a:spcBef>
          <a:spcPct val="0"/>
        </a:spcBef>
        <a:buNone/>
        <a:defRPr sz="4800" b="1" kern="1200">
          <a:solidFill>
            <a:schemeClr val="tx1">
              <a:lumMod val="75000"/>
              <a:lumOff val="25000"/>
            </a:schemeClr>
          </a:solidFill>
          <a:latin typeface="+mj-lt"/>
          <a:ea typeface="+mj-ea"/>
          <a:cs typeface="+mj-cs"/>
        </a:defRPr>
      </a:lvl1pPr>
    </p:titleStyle>
    <p:bodyStyle>
      <a:lvl1pPr marL="282575" indent="-282575" algn="l" defTabSz="914400" rtl="0" eaLnBrk="1" latinLnBrk="0" hangingPunct="1">
        <a:spcBef>
          <a:spcPts val="2000"/>
        </a:spcBef>
        <a:buFont typeface="Wingdings" pitchFamily="2" charset="2"/>
        <a:buChar char=""/>
        <a:defRPr sz="2400" kern="1200">
          <a:solidFill>
            <a:schemeClr val="tx1">
              <a:lumMod val="75000"/>
              <a:lumOff val="25000"/>
            </a:schemeClr>
          </a:solidFill>
          <a:latin typeface="+mn-lt"/>
          <a:ea typeface="+mn-ea"/>
          <a:cs typeface="+mn-cs"/>
        </a:defRPr>
      </a:lvl1pPr>
      <a:lvl2pPr marL="577850" indent="-295275" algn="l" defTabSz="914400" rtl="0" eaLnBrk="1" latinLnBrk="0" hangingPunct="1">
        <a:spcBef>
          <a:spcPts val="600"/>
        </a:spcBef>
        <a:buFont typeface="Wingdings" pitchFamily="2" charset="2"/>
        <a:buChar char=""/>
        <a:defRPr sz="2200" kern="1200">
          <a:solidFill>
            <a:schemeClr val="tx1">
              <a:lumMod val="75000"/>
              <a:lumOff val="25000"/>
            </a:schemeClr>
          </a:solidFill>
          <a:latin typeface="+mn-lt"/>
          <a:ea typeface="+mn-ea"/>
          <a:cs typeface="+mn-cs"/>
        </a:defRPr>
      </a:lvl2pPr>
      <a:lvl3pPr marL="860425" indent="-282575" algn="l" defTabSz="914400" rtl="0" eaLnBrk="1" latinLnBrk="0" hangingPunct="1">
        <a:spcBef>
          <a:spcPts val="600"/>
        </a:spcBef>
        <a:buFont typeface="Wingdings" pitchFamily="2" charset="2"/>
        <a:buChar char=""/>
        <a:defRPr sz="2000" kern="1200">
          <a:solidFill>
            <a:schemeClr val="tx1">
              <a:lumMod val="75000"/>
              <a:lumOff val="25000"/>
            </a:schemeClr>
          </a:solidFill>
          <a:latin typeface="+mn-lt"/>
          <a:ea typeface="+mn-ea"/>
          <a:cs typeface="+mn-cs"/>
        </a:defRPr>
      </a:lvl3pPr>
      <a:lvl4pPr marL="1143000"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4pPr>
      <a:lvl5pPr marL="1425575" indent="-282575" algn="l" defTabSz="914400" rtl="0" eaLnBrk="1" latinLnBrk="0" hangingPunct="1">
        <a:spcBef>
          <a:spcPts val="600"/>
        </a:spcBef>
        <a:buFont typeface="Wingdings" pitchFamily="2" charset="2"/>
        <a:buChar char=""/>
        <a:defRPr sz="1800" kern="1200">
          <a:solidFill>
            <a:schemeClr val="tx1">
              <a:lumMod val="75000"/>
              <a:lumOff val="25000"/>
            </a:schemeClr>
          </a:solidFill>
          <a:latin typeface="+mn-lt"/>
          <a:ea typeface="+mn-ea"/>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8.xml"/><Relationship Id="rId4" Type="http://schemas.openxmlformats.org/officeDocument/2006/relationships/image" Target="../media/image10.jpg"/><Relationship Id="rId5" Type="http://schemas.openxmlformats.org/officeDocument/2006/relationships/image" Target="../media/image11.png"/><Relationship Id="rId6" Type="http://schemas.openxmlformats.org/officeDocument/2006/relationships/hyperlink" Target="http://www.youtube.com/watch?v=8WP1p3mUKDw" TargetMode="External"/><Relationship Id="rId1" Type="http://schemas.microsoft.com/office/2007/relationships/media" Target="../media/media1.wav"/><Relationship Id="rId2" Type="http://schemas.openxmlformats.org/officeDocument/2006/relationships/audio" Target="../media/media1.wav"/></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hyperlink" Target="http://video.usanetwork.com/features/character_approved_2011%23////features/character_approved_2011/character-approved/v1312689" TargetMode="Externa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hyperlink" Target="http://video.usanetwork.com/features/character_approved_2011%23////features/character_approved_2011/character-approved/v1312689" TargetMode="External"/><Relationship Id="rId3" Type="http://schemas.openxmlformats.org/officeDocument/2006/relationships/hyperlink" Target="http://angel04.gcu.edu/section/default.asp?id=82782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000000"/>
                </a:solidFill>
              </a:rPr>
              <a:t>The </a:t>
            </a:r>
            <a:r>
              <a:rPr lang="en-US" dirty="0" smtClean="0">
                <a:solidFill>
                  <a:srgbClr val="000000"/>
                </a:solidFill>
              </a:rPr>
              <a:t>7 </a:t>
            </a:r>
            <a:r>
              <a:rPr lang="en-US" dirty="0" smtClean="0">
                <a:solidFill>
                  <a:srgbClr val="000000"/>
                </a:solidFill>
              </a:rPr>
              <a:t>Elements </a:t>
            </a:r>
            <a:r>
              <a:rPr lang="en-US" dirty="0" smtClean="0">
                <a:solidFill>
                  <a:srgbClr val="000000"/>
                </a:solidFill>
              </a:rPr>
              <a:t>of An Effective Digital Story:</a:t>
            </a:r>
            <a:endParaRPr lang="en-US" dirty="0">
              <a:solidFill>
                <a:srgbClr val="000000"/>
              </a:solidFill>
            </a:endParaRPr>
          </a:p>
        </p:txBody>
      </p:sp>
      <p:sp>
        <p:nvSpPr>
          <p:cNvPr id="3" name="Subtitle 2"/>
          <p:cNvSpPr>
            <a:spLocks noGrp="1"/>
          </p:cNvSpPr>
          <p:nvPr>
            <p:ph type="subTitle" idx="1"/>
          </p:nvPr>
        </p:nvSpPr>
        <p:spPr>
          <a:xfrm>
            <a:off x="1371600" y="3644153"/>
            <a:ext cx="7086600" cy="1775011"/>
          </a:xfrm>
        </p:spPr>
        <p:txBody>
          <a:bodyPr/>
          <a:lstStyle/>
          <a:p>
            <a:r>
              <a:rPr lang="en-US" sz="2800" dirty="0" smtClean="0">
                <a:solidFill>
                  <a:schemeClr val="tx1"/>
                </a:solidFill>
                <a:latin typeface="American Typewriter"/>
                <a:cs typeface="American Typewriter"/>
              </a:rPr>
              <a:t>A </a:t>
            </a:r>
            <a:r>
              <a:rPr lang="en-US" sz="2800" dirty="0" smtClean="0">
                <a:solidFill>
                  <a:schemeClr val="tx1"/>
                </a:solidFill>
                <a:latin typeface="American Typewriter"/>
                <a:cs typeface="American Typewriter"/>
              </a:rPr>
              <a:t>Checklist</a:t>
            </a:r>
            <a:r>
              <a:rPr lang="en-US" sz="2800" dirty="0" smtClean="0">
                <a:solidFill>
                  <a:schemeClr val="tx1"/>
                </a:solidFill>
                <a:latin typeface="American Typewriter"/>
                <a:cs typeface="American Typewriter"/>
              </a:rPr>
              <a:t> </a:t>
            </a:r>
            <a:r>
              <a:rPr lang="en-US" sz="2800" dirty="0" smtClean="0">
                <a:solidFill>
                  <a:schemeClr val="tx1"/>
                </a:solidFill>
                <a:latin typeface="American Typewriter"/>
                <a:cs typeface="American Typewriter"/>
              </a:rPr>
              <a:t>for </a:t>
            </a:r>
            <a:r>
              <a:rPr lang="en-US" sz="2800" dirty="0" smtClean="0">
                <a:solidFill>
                  <a:schemeClr val="tx1"/>
                </a:solidFill>
                <a:latin typeface="American Typewriter"/>
                <a:cs typeface="American Typewriter"/>
              </a:rPr>
              <a:t>Digital </a:t>
            </a:r>
            <a:r>
              <a:rPr lang="en-US" sz="2800" dirty="0" smtClean="0">
                <a:solidFill>
                  <a:schemeClr val="tx1"/>
                </a:solidFill>
                <a:latin typeface="American Typewriter"/>
                <a:cs typeface="American Typewriter"/>
              </a:rPr>
              <a:t>Storytelling</a:t>
            </a:r>
            <a:endParaRPr lang="en-US" sz="2800" dirty="0">
              <a:solidFill>
                <a:schemeClr val="tx1"/>
              </a:solidFill>
              <a:latin typeface="American Typewriter"/>
              <a:cs typeface="American Typewriter"/>
            </a:endParaRPr>
          </a:p>
        </p:txBody>
      </p:sp>
      <p:sp>
        <p:nvSpPr>
          <p:cNvPr id="4" name="TextBox 3"/>
          <p:cNvSpPr txBox="1"/>
          <p:nvPr/>
        </p:nvSpPr>
        <p:spPr>
          <a:xfrm>
            <a:off x="2434167" y="5792057"/>
            <a:ext cx="5228166" cy="523220"/>
          </a:xfrm>
          <a:prstGeom prst="rect">
            <a:avLst/>
          </a:prstGeom>
          <a:noFill/>
        </p:spPr>
        <p:txBody>
          <a:bodyPr wrap="square" rtlCol="0">
            <a:spAutoFit/>
          </a:bodyPr>
          <a:lstStyle/>
          <a:p>
            <a:pPr algn="ctr"/>
            <a:r>
              <a:rPr lang="en-US" sz="2800" dirty="0" smtClean="0"/>
              <a:t>Witten by Jessica Roberts</a:t>
            </a:r>
            <a:endParaRPr lang="en-US" sz="2800" dirty="0"/>
          </a:p>
        </p:txBody>
      </p:sp>
    </p:spTree>
    <p:extLst>
      <p:ext uri="{BB962C8B-B14F-4D97-AF65-F5344CB8AC3E}">
        <p14:creationId xmlns:p14="http://schemas.microsoft.com/office/powerpoint/2010/main" val="4294441945"/>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Sound Effects: </a:t>
            </a:r>
            <a:r>
              <a:rPr lang="en-US" dirty="0" smtClean="0"/>
              <a:t/>
            </a:r>
            <a:br>
              <a:rPr lang="en-US" dirty="0" smtClean="0"/>
            </a:br>
            <a:r>
              <a:rPr lang="en-US" sz="4400" dirty="0" smtClean="0"/>
              <a:t>Do You Hear What I Hear?</a:t>
            </a:r>
            <a:endParaRPr lang="en-US" sz="4400" dirty="0"/>
          </a:p>
        </p:txBody>
      </p:sp>
      <p:sp>
        <p:nvSpPr>
          <p:cNvPr id="4" name="Text Placeholder 3"/>
          <p:cNvSpPr>
            <a:spLocks noGrp="1"/>
          </p:cNvSpPr>
          <p:nvPr>
            <p:ph type="body" idx="1"/>
          </p:nvPr>
        </p:nvSpPr>
        <p:spPr/>
        <p:txBody>
          <a:bodyPr/>
          <a:lstStyle/>
          <a:p>
            <a:r>
              <a:rPr lang="en-US" i="1" dirty="0" smtClean="0"/>
              <a:t>“</a:t>
            </a:r>
            <a:r>
              <a:rPr lang="en-US" i="1" dirty="0"/>
              <a:t>Music or other sounds that support and embellish the storyline.”</a:t>
            </a:r>
            <a:r>
              <a:rPr lang="en-US" dirty="0"/>
              <a:t> (Module 1 Readings, 2009) </a:t>
            </a:r>
          </a:p>
          <a:p>
            <a:endParaRPr lang="en-US" dirty="0"/>
          </a:p>
        </p:txBody>
      </p:sp>
    </p:spTree>
    <p:extLst>
      <p:ext uri="{BB962C8B-B14F-4D97-AF65-F5344CB8AC3E}">
        <p14:creationId xmlns:p14="http://schemas.microsoft.com/office/powerpoint/2010/main" val="2030078957"/>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Checklist for Effective Sound Effects</a:t>
            </a:r>
            <a:endParaRPr lang="en-US" dirty="0"/>
          </a:p>
        </p:txBody>
      </p:sp>
      <p:sp>
        <p:nvSpPr>
          <p:cNvPr id="4" name="Text Placeholder 3"/>
          <p:cNvSpPr>
            <a:spLocks noGrp="1"/>
          </p:cNvSpPr>
          <p:nvPr>
            <p:ph type="body" sz="half" idx="2"/>
          </p:nvPr>
        </p:nvSpPr>
        <p:spPr/>
        <p:txBody>
          <a:bodyPr/>
          <a:lstStyle/>
          <a:p>
            <a:pPr marL="285750" indent="-285750" algn="l">
              <a:buFont typeface="Wingdings" charset="2"/>
              <a:buChar char="q"/>
            </a:pPr>
            <a:r>
              <a:rPr lang="en-US" dirty="0" smtClean="0"/>
              <a:t>Do your sound effects enhance or distract from the story’s message?</a:t>
            </a:r>
          </a:p>
          <a:p>
            <a:pPr marL="285750" indent="-285750" algn="l">
              <a:buFont typeface="Wingdings" charset="2"/>
              <a:buChar char="q"/>
            </a:pPr>
            <a:r>
              <a:rPr lang="en-US" dirty="0" smtClean="0"/>
              <a:t>Did you cite any music and follow the fair use guide lines?</a:t>
            </a:r>
          </a:p>
        </p:txBody>
      </p:sp>
      <p:pic>
        <p:nvPicPr>
          <p:cNvPr id="13" name="Content Placeholder 12" descr="j0309372.jpg"/>
          <p:cNvPicPr>
            <a:picLocks noGrp="1" noChangeAspect="1"/>
          </p:cNvPicPr>
          <p:nvPr>
            <p:ph idx="1"/>
          </p:nvPr>
        </p:nvPicPr>
        <p:blipFill>
          <a:blip r:embed="rId4">
            <a:extLst>
              <a:ext uri="{28A0092B-C50C-407E-A947-70E740481C1C}">
                <a14:useLocalDpi xmlns:a14="http://schemas.microsoft.com/office/drawing/2010/main" val="0"/>
              </a:ext>
            </a:extLst>
          </a:blip>
          <a:srcRect t="-8362" b="-8362"/>
          <a:stretch>
            <a:fillRect/>
          </a:stretch>
        </p:blipFill>
        <p:spPr/>
      </p:pic>
      <p:pic>
        <p:nvPicPr>
          <p:cNvPr id="14" name="Sound 1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78329" y="5913527"/>
            <a:ext cx="812800" cy="812800"/>
          </a:xfrm>
          <a:prstGeom prst="rect">
            <a:avLst/>
          </a:prstGeom>
        </p:spPr>
      </p:pic>
      <p:sp>
        <p:nvSpPr>
          <p:cNvPr id="15" name="TextBox 14"/>
          <p:cNvSpPr txBox="1"/>
          <p:nvPr/>
        </p:nvSpPr>
        <p:spPr>
          <a:xfrm>
            <a:off x="1751619" y="5802997"/>
            <a:ext cx="6607969" cy="1200329"/>
          </a:xfrm>
          <a:prstGeom prst="rect">
            <a:avLst/>
          </a:prstGeom>
          <a:noFill/>
        </p:spPr>
        <p:txBody>
          <a:bodyPr wrap="square" rtlCol="0">
            <a:spAutoFit/>
          </a:bodyPr>
          <a:lstStyle/>
          <a:p>
            <a:r>
              <a:rPr lang="en-US" dirty="0" smtClean="0"/>
              <a:t>Ella Fitzgerald- “I’ve Got A Crush </a:t>
            </a:r>
            <a:r>
              <a:rPr lang="en-US" dirty="0"/>
              <a:t>O</a:t>
            </a:r>
            <a:r>
              <a:rPr lang="en-US" dirty="0" smtClean="0"/>
              <a:t>n You” (Decca Records, 1950) Sound Clip Courtesy of YouTube</a:t>
            </a:r>
          </a:p>
          <a:p>
            <a:r>
              <a:rPr lang="en-US" dirty="0">
                <a:hlinkClick r:id="rId6"/>
              </a:rPr>
              <a:t>http://www.youtube.com/watch?v=8WP1p3mUKDw</a:t>
            </a:r>
            <a:r>
              <a:rPr lang="en-US" dirty="0"/>
              <a:t> </a:t>
            </a:r>
          </a:p>
          <a:p>
            <a:endParaRPr lang="en-US" dirty="0"/>
          </a:p>
        </p:txBody>
      </p:sp>
    </p:spTree>
    <p:extLst>
      <p:ext uri="{BB962C8B-B14F-4D97-AF65-F5344CB8AC3E}">
        <p14:creationId xmlns:p14="http://schemas.microsoft.com/office/powerpoint/2010/main" val="2417441026"/>
      </p:ext>
    </p:extLst>
  </p:cSld>
  <p:clrMapOvr>
    <a:masterClrMapping/>
  </p:clrMapOvr>
  <mc:AlternateContent xmlns:mc="http://schemas.openxmlformats.org/markup-compatibility/2006">
    <mc:Choice xmlns:p14="http://schemas.microsoft.com/office/powerpoint/2010/main" Requires="p14">
      <p:transition spd="slow" p14:dur="1500">
        <p:wipe/>
      </p:transition>
    </mc:Choice>
    <mc:Fallback>
      <p:transition xmlns:p14="http://schemas.microsoft.com/office/powerpoint/2010/main" spd="slow">
        <p:wipe/>
      </p:transition>
    </mc:Fallback>
  </mc:AlternateContent>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0153" fill="hold"/>
                                        <p:tgtEl>
                                          <p:spTgt spid="14"/>
                                        </p:tgtEl>
                                      </p:cBhvr>
                                    </p:cmd>
                                  </p:childTnLst>
                                </p:cTn>
                              </p:par>
                            </p:childTnLst>
                          </p:cTn>
                        </p:par>
                      </p:childTnLst>
                    </p:cTn>
                  </p:par>
                </p:childTnLst>
              </p:cTn>
              <p:nextCondLst>
                <p:cond evt="onClick" delay="0">
                  <p:tgtEl>
                    <p:spTgt spid="14"/>
                  </p:tgtEl>
                </p:cond>
              </p:nextCondLst>
            </p:seq>
            <p:audio>
              <p:cMediaNode vol="80000">
                <p:cTn id="7" fill="hold" display="0">
                  <p:stCondLst>
                    <p:cond delay="indefinite"/>
                  </p:stCondLst>
                  <p:endCondLst>
                    <p:cond evt="onStopAudio" delay="0">
                      <p:tgtEl>
                        <p:sldTgt/>
                      </p:tgtEl>
                    </p:cond>
                  </p:endCondLst>
                </p:cTn>
                <p:tgtEl>
                  <p:spTgt spid="1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Economy of Content: </a:t>
            </a:r>
            <a:r>
              <a:rPr lang="en-US" sz="4400" dirty="0" smtClean="0"/>
              <a:t>Too Much? Too Little? Or Just Right?</a:t>
            </a:r>
            <a:endParaRPr lang="en-US" sz="4400" dirty="0"/>
          </a:p>
        </p:txBody>
      </p:sp>
    </p:spTree>
    <p:extLst>
      <p:ext uri="{BB962C8B-B14F-4D97-AF65-F5344CB8AC3E}">
        <p14:creationId xmlns:p14="http://schemas.microsoft.com/office/powerpoint/2010/main" val="78643573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29" y="380999"/>
            <a:ext cx="3429000" cy="2136701"/>
          </a:xfrm>
        </p:spPr>
        <p:txBody>
          <a:bodyPr/>
          <a:lstStyle/>
          <a:p>
            <a:r>
              <a:rPr lang="en-US" dirty="0" smtClean="0"/>
              <a:t>Checklist For Effective Economy of Content</a:t>
            </a:r>
            <a:endParaRPr lang="en-US" dirty="0"/>
          </a:p>
        </p:txBody>
      </p:sp>
      <p:pic>
        <p:nvPicPr>
          <p:cNvPr id="6" name="Content Placeholder 5" descr="j0284915.jpg"/>
          <p:cNvPicPr>
            <a:picLocks noGrp="1" noChangeAspect="1"/>
          </p:cNvPicPr>
          <p:nvPr>
            <p:ph idx="1"/>
          </p:nvPr>
        </p:nvPicPr>
        <p:blipFill rotWithShape="1">
          <a:blip r:embed="rId2">
            <a:extLst>
              <a:ext uri="{28A0092B-C50C-407E-A947-70E740481C1C}">
                <a14:useLocalDpi xmlns:a14="http://schemas.microsoft.com/office/drawing/2010/main" val="0"/>
              </a:ext>
            </a:extLst>
          </a:blip>
          <a:srcRect l="16646" r="44460"/>
          <a:stretch/>
        </p:blipFill>
        <p:spPr/>
      </p:pic>
      <p:sp>
        <p:nvSpPr>
          <p:cNvPr id="4" name="Text Placeholder 3"/>
          <p:cNvSpPr>
            <a:spLocks noGrp="1"/>
          </p:cNvSpPr>
          <p:nvPr>
            <p:ph type="body" sz="half" idx="2"/>
          </p:nvPr>
        </p:nvSpPr>
        <p:spPr>
          <a:xfrm>
            <a:off x="1084729" y="2517701"/>
            <a:ext cx="3429000" cy="3608462"/>
          </a:xfrm>
        </p:spPr>
        <p:txBody>
          <a:bodyPr>
            <a:normAutofit/>
          </a:bodyPr>
          <a:lstStyle/>
          <a:p>
            <a:pPr marL="285750" indent="-285750" algn="l">
              <a:buFont typeface="Wingdings" charset="2"/>
              <a:buChar char="q"/>
            </a:pPr>
            <a:r>
              <a:rPr lang="en-US" dirty="0" smtClean="0"/>
              <a:t>Do you repeat yourself?</a:t>
            </a:r>
          </a:p>
          <a:p>
            <a:pPr marL="285750" indent="-285750" algn="l">
              <a:buFont typeface="Wingdings" charset="2"/>
              <a:buChar char="q"/>
            </a:pPr>
            <a:r>
              <a:rPr lang="en-US" dirty="0" smtClean="0"/>
              <a:t>Say what you need to say and then stop.</a:t>
            </a:r>
          </a:p>
          <a:p>
            <a:pPr marL="285750" indent="-285750" algn="l">
              <a:buFont typeface="Wingdings" charset="2"/>
              <a:buChar char="q"/>
            </a:pPr>
            <a:r>
              <a:rPr lang="en-US" dirty="0" smtClean="0"/>
              <a:t>Go through every piece of your story and ask yourself, “Do I really need this to tell my story?”</a:t>
            </a:r>
          </a:p>
          <a:p>
            <a:pPr marL="285750" indent="-285750" algn="l">
              <a:buFont typeface="Wingdings" charset="2"/>
              <a:buChar char="q"/>
            </a:pPr>
            <a:r>
              <a:rPr lang="en-US" dirty="0" smtClean="0"/>
              <a:t>Is your story well organized and well said?</a:t>
            </a:r>
          </a:p>
          <a:p>
            <a:pPr marL="285750" indent="-285750" algn="l">
              <a:buFont typeface="Wingdings" charset="2"/>
              <a:buChar char="q"/>
            </a:pPr>
            <a:r>
              <a:rPr lang="en-US" dirty="0" smtClean="0"/>
              <a:t>Do you limit the amount of text used?</a:t>
            </a:r>
          </a:p>
          <a:p>
            <a:pPr marL="285750" indent="-285750" algn="l">
              <a:buFont typeface="Wingdings" charset="2"/>
              <a:buChar char="q"/>
            </a:pPr>
            <a:endParaRPr lang="en-US" dirty="0" smtClean="0"/>
          </a:p>
        </p:txBody>
      </p:sp>
    </p:spTree>
    <p:extLst>
      <p:ext uri="{BB962C8B-B14F-4D97-AF65-F5344CB8AC3E}">
        <p14:creationId xmlns:p14="http://schemas.microsoft.com/office/powerpoint/2010/main" val="286500105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Pacing: </a:t>
            </a:r>
            <a:br>
              <a:rPr lang="en-US" dirty="0" smtClean="0"/>
            </a:br>
            <a:r>
              <a:rPr lang="en-US" sz="4400" dirty="0" smtClean="0"/>
              <a:t>Are We There Yet?</a:t>
            </a:r>
            <a:endParaRPr lang="en-US" sz="4400" dirty="0"/>
          </a:p>
        </p:txBody>
      </p:sp>
    </p:spTree>
    <p:extLst>
      <p:ext uri="{BB962C8B-B14F-4D97-AF65-F5344CB8AC3E}">
        <p14:creationId xmlns:p14="http://schemas.microsoft.com/office/powerpoint/2010/main" val="163102350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29" y="381000"/>
            <a:ext cx="3429000" cy="1676401"/>
          </a:xfrm>
        </p:spPr>
        <p:txBody>
          <a:bodyPr/>
          <a:lstStyle/>
          <a:p>
            <a:r>
              <a:rPr lang="en-US" dirty="0" smtClean="0"/>
              <a:t>Checklist For Effective Pacing</a:t>
            </a:r>
            <a:endParaRPr lang="en-US" dirty="0"/>
          </a:p>
        </p:txBody>
      </p:sp>
      <p:sp>
        <p:nvSpPr>
          <p:cNvPr id="4" name="Text Placeholder 3"/>
          <p:cNvSpPr>
            <a:spLocks noGrp="1"/>
          </p:cNvSpPr>
          <p:nvPr>
            <p:ph type="body" sz="half" idx="2"/>
          </p:nvPr>
        </p:nvSpPr>
        <p:spPr/>
        <p:txBody>
          <a:bodyPr/>
          <a:lstStyle/>
          <a:p>
            <a:pPr marL="285750" indent="-285750" algn="l">
              <a:buFont typeface="Wingdings" charset="2"/>
              <a:buChar char="q"/>
            </a:pPr>
            <a:r>
              <a:rPr lang="en-US" dirty="0" smtClean="0"/>
              <a:t>Don’t talk about one thing too long or your audience will lose interest.</a:t>
            </a:r>
          </a:p>
          <a:p>
            <a:pPr marL="285750" indent="-285750" algn="l">
              <a:buFont typeface="Wingdings" charset="2"/>
              <a:buChar char="q"/>
            </a:pPr>
            <a:r>
              <a:rPr lang="en-US" dirty="0" smtClean="0"/>
              <a:t>Use music to help you set a good pace.</a:t>
            </a:r>
          </a:p>
          <a:p>
            <a:pPr marL="285750" indent="-285750" algn="l">
              <a:buFont typeface="Wingdings" charset="2"/>
              <a:buChar char="q"/>
            </a:pPr>
            <a:r>
              <a:rPr lang="en-US" dirty="0" smtClean="0"/>
              <a:t>Vary the time you spend according to the importance of the content. Spend more time on the most important information and emotional content.</a:t>
            </a:r>
          </a:p>
          <a:p>
            <a:pPr marL="285750" indent="-285750" algn="l">
              <a:buFont typeface="Wingdings" charset="2"/>
              <a:buChar char="q"/>
            </a:pPr>
            <a:endParaRPr lang="en-US" dirty="0"/>
          </a:p>
        </p:txBody>
      </p:sp>
      <p:pic>
        <p:nvPicPr>
          <p:cNvPr id="7" name="Content Placeholder 6" descr="j0149029.jpg"/>
          <p:cNvPicPr>
            <a:picLocks noGrp="1" noChangeAspect="1"/>
          </p:cNvPicPr>
          <p:nvPr>
            <p:ph idx="1"/>
          </p:nvPr>
        </p:nvPicPr>
        <p:blipFill rotWithShape="1">
          <a:blip r:embed="rId2">
            <a:extLst>
              <a:ext uri="{28A0092B-C50C-407E-A947-70E740481C1C}">
                <a14:useLocalDpi xmlns:a14="http://schemas.microsoft.com/office/drawing/2010/main" val="0"/>
              </a:ext>
            </a:extLst>
          </a:blip>
          <a:srcRect l="17147" r="43063"/>
          <a:stretch/>
        </p:blipFill>
        <p:spPr>
          <a:xfrm>
            <a:off x="4930775" y="381000"/>
            <a:ext cx="3429000" cy="5745163"/>
          </a:xfrm>
        </p:spPr>
      </p:pic>
    </p:spTree>
    <p:extLst>
      <p:ext uri="{BB962C8B-B14F-4D97-AF65-F5344CB8AC3E}">
        <p14:creationId xmlns:p14="http://schemas.microsoft.com/office/powerpoint/2010/main" val="798960590"/>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29" y="381000"/>
            <a:ext cx="3429000" cy="1676401"/>
          </a:xfrm>
        </p:spPr>
        <p:txBody>
          <a:bodyPr/>
          <a:lstStyle/>
          <a:p>
            <a:r>
              <a:rPr lang="en-US" dirty="0" smtClean="0"/>
              <a:t>“Character Approved”:</a:t>
            </a:r>
            <a:br>
              <a:rPr lang="en-US" dirty="0" smtClean="0"/>
            </a:br>
            <a:r>
              <a:rPr lang="en-US" dirty="0" smtClean="0"/>
              <a:t>A Good Example</a:t>
            </a:r>
            <a:endParaRPr lang="en-US" dirty="0"/>
          </a:p>
        </p:txBody>
      </p:sp>
      <p:sp>
        <p:nvSpPr>
          <p:cNvPr id="4" name="Text Placeholder 3"/>
          <p:cNvSpPr>
            <a:spLocks noGrp="1"/>
          </p:cNvSpPr>
          <p:nvPr>
            <p:ph type="body" sz="half" idx="2"/>
          </p:nvPr>
        </p:nvSpPr>
        <p:spPr/>
        <p:txBody>
          <a:bodyPr>
            <a:normAutofit lnSpcReduction="10000"/>
          </a:bodyPr>
          <a:lstStyle/>
          <a:p>
            <a:r>
              <a:rPr lang="en-US" dirty="0" smtClean="0"/>
              <a:t>This </a:t>
            </a:r>
            <a:r>
              <a:rPr lang="en-US" dirty="0"/>
              <a:t>is a digital story about USA Network's “Character Approved Award”. This is an award that honors individuals who are “changing the face of American Culture”. In the story, the Character Approved Honorees of 2011 explore the idea of being “Character Approved.” Below I have provided a link to this digital story</a:t>
            </a:r>
            <a:r>
              <a:rPr lang="en-US" dirty="0" smtClean="0"/>
              <a:t>. This story is 1 min. long.</a:t>
            </a:r>
          </a:p>
          <a:p>
            <a:endParaRPr lang="en-US" dirty="0"/>
          </a:p>
          <a:p>
            <a:r>
              <a:rPr lang="en-US" dirty="0" smtClean="0">
                <a:solidFill>
                  <a:srgbClr val="0000FF"/>
                </a:solidFill>
              </a:rPr>
              <a:t>Click </a:t>
            </a:r>
            <a:r>
              <a:rPr lang="en-US" sz="2400" b="1" u="sng" dirty="0" smtClean="0">
                <a:solidFill>
                  <a:schemeClr val="accent6">
                    <a:lumMod val="75000"/>
                  </a:schemeClr>
                </a:solidFill>
                <a:hlinkClick r:id="rId2"/>
              </a:rPr>
              <a:t>Here</a:t>
            </a:r>
            <a:endParaRPr lang="en-US" sz="2400" b="1" u="sng" dirty="0">
              <a:solidFill>
                <a:schemeClr val="accent6">
                  <a:lumMod val="75000"/>
                </a:schemeClr>
              </a:solidFill>
            </a:endParaRPr>
          </a:p>
          <a:p>
            <a:endParaRPr lang="en-US" dirty="0"/>
          </a:p>
        </p:txBody>
      </p:sp>
      <p:pic>
        <p:nvPicPr>
          <p:cNvPr id="10" name="Content Placeholder 9" descr="Screen shot 2011-07-13 at 10.33.41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833" r="287"/>
          <a:stretch/>
        </p:blipFill>
        <p:spPr>
          <a:xfrm>
            <a:off x="4685582" y="1511300"/>
            <a:ext cx="3941143" cy="26225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27090291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Vertical Text Placeholder 2"/>
          <p:cNvSpPr>
            <a:spLocks noGrp="1"/>
          </p:cNvSpPr>
          <p:nvPr>
            <p:ph type="body" orient="vert" idx="1"/>
          </p:nvPr>
        </p:nvSpPr>
        <p:spPr/>
        <p:txBody>
          <a:bodyPr vert="horz">
            <a:normAutofit fontScale="85000" lnSpcReduction="10000"/>
          </a:bodyPr>
          <a:lstStyle/>
          <a:p>
            <a:pPr marL="457200" indent="-457200">
              <a:buNone/>
            </a:pPr>
            <a:r>
              <a:rPr lang="en-US" i="1" dirty="0"/>
              <a:t>CHARACTER APPROVED</a:t>
            </a:r>
            <a:r>
              <a:rPr lang="en-US" dirty="0"/>
              <a:t> (2011). [</a:t>
            </a:r>
            <a:r>
              <a:rPr lang="en-US" dirty="0" err="1"/>
              <a:t>Webisode</a:t>
            </a:r>
            <a:r>
              <a:rPr lang="en-US" dirty="0"/>
              <a:t>]. USA Network. </a:t>
            </a:r>
            <a:r>
              <a:rPr lang="en-US" u="sng" dirty="0">
                <a:hlinkClick r:id="rId2"/>
              </a:rPr>
              <a:t>http://video.usanetwork.com/features/character_approved_2011#////features/character_approved_2011/character-approved/v1312689</a:t>
            </a:r>
            <a:r>
              <a:rPr lang="en-US" dirty="0"/>
              <a:t>.</a:t>
            </a:r>
            <a:r>
              <a:rPr lang="en-US" dirty="0"/>
              <a:t> </a:t>
            </a:r>
          </a:p>
          <a:p>
            <a:pPr marL="457200" indent="-457200">
              <a:buNone/>
            </a:pPr>
            <a:r>
              <a:rPr lang="en-US" dirty="0" smtClean="0"/>
              <a:t>Fitzgerald</a:t>
            </a:r>
            <a:r>
              <a:rPr lang="en-US" dirty="0"/>
              <a:t>, E. (Performer). (1950). “I’ve Got A Crush On You</a:t>
            </a:r>
            <a:r>
              <a:rPr lang="en-US" dirty="0" smtClean="0"/>
              <a:t>”. </a:t>
            </a:r>
            <a:r>
              <a:rPr lang="en-US" dirty="0"/>
              <a:t>http://</a:t>
            </a:r>
            <a:r>
              <a:rPr lang="en-US" dirty="0" err="1"/>
              <a:t>www.youtube.com</a:t>
            </a:r>
            <a:r>
              <a:rPr lang="en-US" dirty="0"/>
              <a:t>/</a:t>
            </a:r>
            <a:r>
              <a:rPr lang="en-US" dirty="0" err="1"/>
              <a:t>watch?v</a:t>
            </a:r>
            <a:r>
              <a:rPr lang="en-US" dirty="0"/>
              <a:t>=8WP1p3mUKDw.</a:t>
            </a:r>
            <a:r>
              <a:rPr lang="en-US" dirty="0"/>
              <a:t> </a:t>
            </a:r>
            <a:endParaRPr lang="en-US" dirty="0" smtClean="0"/>
          </a:p>
          <a:p>
            <a:pPr marL="457200" indent="-457200">
              <a:buNone/>
            </a:pPr>
            <a:r>
              <a:rPr lang="en-US" dirty="0" smtClean="0"/>
              <a:t>Grand </a:t>
            </a:r>
            <a:r>
              <a:rPr lang="en-US" dirty="0"/>
              <a:t>Canyon University. (</a:t>
            </a:r>
            <a:r>
              <a:rPr lang="en-US" dirty="0" err="1"/>
              <a:t>n.d.</a:t>
            </a:r>
            <a:r>
              <a:rPr lang="en-US" dirty="0"/>
              <a:t>). </a:t>
            </a:r>
            <a:r>
              <a:rPr lang="en-US" i="1" dirty="0"/>
              <a:t>Module 1 Readings.</a:t>
            </a:r>
            <a:r>
              <a:rPr lang="en-US" dirty="0"/>
              <a:t> Retrieved June 28, 2011, from TEC-539 Digital Media in Education 23-JUN-2011 (O101): </a:t>
            </a:r>
            <a:r>
              <a:rPr lang="en-US" u="sng" dirty="0">
                <a:solidFill>
                  <a:srgbClr val="0000FF"/>
                </a:solidFill>
                <a:hlinkClick r:id="rId3"/>
              </a:rPr>
              <a:t>http://angel04.gcu.edu/section/default.asp?id=827827</a:t>
            </a:r>
            <a:r>
              <a:rPr lang="en-US" dirty="0">
                <a:solidFill>
                  <a:srgbClr val="0000FF"/>
                </a:solidFill>
              </a:rPr>
              <a:t> </a:t>
            </a:r>
            <a:endParaRPr lang="en-US" dirty="0" smtClean="0">
              <a:solidFill>
                <a:srgbClr val="0000FF"/>
              </a:solidFill>
            </a:endParaRPr>
          </a:p>
          <a:p>
            <a:pPr marL="457200" indent="-457200" algn="ctr">
              <a:lnSpc>
                <a:spcPct val="60000"/>
              </a:lnSpc>
              <a:buNone/>
            </a:pPr>
            <a:r>
              <a:rPr lang="en-US" dirty="0" smtClean="0">
                <a:solidFill>
                  <a:srgbClr val="504937"/>
                </a:solidFill>
              </a:rPr>
              <a:t>Photos and Clip Art Courtesy of </a:t>
            </a:r>
          </a:p>
          <a:p>
            <a:pPr marL="457200" indent="-457200" algn="ctr">
              <a:lnSpc>
                <a:spcPct val="60000"/>
              </a:lnSpc>
              <a:buNone/>
            </a:pPr>
            <a:r>
              <a:rPr lang="en-US" dirty="0" smtClean="0">
                <a:solidFill>
                  <a:srgbClr val="504937"/>
                </a:solidFill>
              </a:rPr>
              <a:t>Microsoft PowerPoint Clip Art Gallery</a:t>
            </a:r>
          </a:p>
          <a:p>
            <a:pPr marL="0" indent="-457200">
              <a:buNone/>
            </a:pPr>
            <a:endParaRPr lang="en-US" dirty="0"/>
          </a:p>
        </p:txBody>
      </p:sp>
    </p:spTree>
    <p:extLst>
      <p:ext uri="{BB962C8B-B14F-4D97-AF65-F5344CB8AC3E}">
        <p14:creationId xmlns:p14="http://schemas.microsoft.com/office/powerpoint/2010/main" val="3601470873"/>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of View: </a:t>
            </a:r>
            <a:br>
              <a:rPr lang="en-US" dirty="0" smtClean="0"/>
            </a:br>
            <a:r>
              <a:rPr lang="en-US" sz="4400" dirty="0" smtClean="0"/>
              <a:t>What’s Your Angle?</a:t>
            </a:r>
            <a:endParaRPr lang="en-US" sz="4400" dirty="0"/>
          </a:p>
        </p:txBody>
      </p:sp>
      <p:sp>
        <p:nvSpPr>
          <p:cNvPr id="4" name="Text Placeholder 3"/>
          <p:cNvSpPr>
            <a:spLocks noGrp="1"/>
          </p:cNvSpPr>
          <p:nvPr>
            <p:ph type="body" idx="1"/>
          </p:nvPr>
        </p:nvSpPr>
        <p:spPr/>
        <p:txBody>
          <a:bodyPr/>
          <a:lstStyle/>
          <a:p>
            <a:r>
              <a:rPr lang="en-US" i="1" dirty="0" smtClean="0"/>
              <a:t>“</a:t>
            </a:r>
            <a:r>
              <a:rPr lang="en-US" i="1" dirty="0"/>
              <a:t>What is the main point of the story and what is the perspective of the author?”</a:t>
            </a:r>
            <a:r>
              <a:rPr lang="en-US" dirty="0"/>
              <a:t> (Module 1 Readings, 2009) </a:t>
            </a:r>
          </a:p>
          <a:p>
            <a:endParaRPr lang="en-US" dirty="0"/>
          </a:p>
        </p:txBody>
      </p:sp>
    </p:spTree>
    <p:extLst>
      <p:ext uri="{BB962C8B-B14F-4D97-AF65-F5344CB8AC3E}">
        <p14:creationId xmlns:p14="http://schemas.microsoft.com/office/powerpoint/2010/main" val="111742564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29" y="381000"/>
            <a:ext cx="3429000" cy="1649506"/>
          </a:xfrm>
        </p:spPr>
        <p:txBody>
          <a:bodyPr/>
          <a:lstStyle/>
          <a:p>
            <a:r>
              <a:rPr lang="en-US" dirty="0" smtClean="0"/>
              <a:t>Check List For An Effective Point of View</a:t>
            </a:r>
            <a:endParaRPr lang="en-US" dirty="0"/>
          </a:p>
        </p:txBody>
      </p:sp>
      <p:pic>
        <p:nvPicPr>
          <p:cNvPr id="5" name="Content Placeholder 4" descr="j0178988.jpg"/>
          <p:cNvPicPr>
            <a:picLocks noGrp="1" noChangeAspect="1"/>
          </p:cNvPicPr>
          <p:nvPr>
            <p:ph idx="1"/>
          </p:nvPr>
        </p:nvPicPr>
        <p:blipFill>
          <a:blip r:embed="rId2">
            <a:extLst>
              <a:ext uri="{28A0092B-C50C-407E-A947-70E740481C1C}">
                <a14:useLocalDpi xmlns:a14="http://schemas.microsoft.com/office/drawing/2010/main" val="0"/>
              </a:ext>
            </a:extLst>
          </a:blip>
          <a:srcRect l="5236" r="5236"/>
          <a:stretch>
            <a:fillRect/>
          </a:stretch>
        </p:blipFill>
        <p:spPr/>
      </p:pic>
      <p:sp>
        <p:nvSpPr>
          <p:cNvPr id="4" name="Text Placeholder 3"/>
          <p:cNvSpPr>
            <a:spLocks noGrp="1"/>
          </p:cNvSpPr>
          <p:nvPr>
            <p:ph type="body" sz="half" idx="2"/>
          </p:nvPr>
        </p:nvSpPr>
        <p:spPr/>
        <p:txBody>
          <a:bodyPr/>
          <a:lstStyle/>
          <a:p>
            <a:pPr marL="285750" indent="-285750" algn="l">
              <a:buFont typeface="Wingdings" charset="2"/>
              <a:buChar char="q"/>
            </a:pPr>
            <a:r>
              <a:rPr lang="en-US" dirty="0" smtClean="0"/>
              <a:t>Do you tell your story from a specific point of view?</a:t>
            </a:r>
          </a:p>
          <a:p>
            <a:pPr marL="285750" indent="-285750" algn="l">
              <a:buFont typeface="Wingdings" charset="2"/>
              <a:buChar char="q"/>
            </a:pPr>
            <a:r>
              <a:rPr lang="en-US" dirty="0" smtClean="0"/>
              <a:t>Does your story offer a fresh or unique perspective?</a:t>
            </a:r>
          </a:p>
          <a:p>
            <a:pPr marL="285750" indent="-285750" algn="l">
              <a:buFont typeface="Wingdings" charset="2"/>
              <a:buChar char="q"/>
            </a:pPr>
            <a:r>
              <a:rPr lang="en-US" dirty="0" smtClean="0"/>
              <a:t>Is your perspective clearly communicated?</a:t>
            </a:r>
          </a:p>
          <a:p>
            <a:pPr marL="285750" indent="-285750" algn="l">
              <a:buFont typeface="Wingdings" charset="2"/>
              <a:buChar char="q"/>
            </a:pPr>
            <a:r>
              <a:rPr lang="en-US" dirty="0"/>
              <a:t>Will your audience understand your purpose?</a:t>
            </a:r>
          </a:p>
          <a:p>
            <a:pPr marL="285750" indent="-285750" algn="l">
              <a:buFont typeface="Wingdings" charset="2"/>
              <a:buChar char="q"/>
            </a:pPr>
            <a:r>
              <a:rPr lang="en-US" dirty="0" smtClean="0"/>
              <a:t>Are you consistent with your point of view?</a:t>
            </a:r>
          </a:p>
        </p:txBody>
      </p:sp>
    </p:spTree>
    <p:extLst>
      <p:ext uri="{BB962C8B-B14F-4D97-AF65-F5344CB8AC3E}">
        <p14:creationId xmlns:p14="http://schemas.microsoft.com/office/powerpoint/2010/main" val="60245708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Dramatic Question: </a:t>
            </a:r>
            <a:r>
              <a:rPr lang="en-US" sz="4400" dirty="0" smtClean="0"/>
              <a:t>What’s It </a:t>
            </a:r>
            <a:r>
              <a:rPr lang="en-US" sz="4400" dirty="0"/>
              <a:t>A</a:t>
            </a:r>
            <a:r>
              <a:rPr lang="en-US" sz="4400" dirty="0" smtClean="0"/>
              <a:t>ll About?</a:t>
            </a:r>
            <a:endParaRPr lang="en-US" sz="4400" dirty="0"/>
          </a:p>
        </p:txBody>
      </p:sp>
      <p:sp>
        <p:nvSpPr>
          <p:cNvPr id="6" name="Text Placeholder 5"/>
          <p:cNvSpPr>
            <a:spLocks noGrp="1"/>
          </p:cNvSpPr>
          <p:nvPr>
            <p:ph type="body" idx="1"/>
          </p:nvPr>
        </p:nvSpPr>
        <p:spPr/>
        <p:txBody>
          <a:bodyPr/>
          <a:lstStyle/>
          <a:p>
            <a:r>
              <a:rPr lang="en-US" i="1" dirty="0" smtClean="0"/>
              <a:t>“</a:t>
            </a:r>
            <a:r>
              <a:rPr lang="en-US" i="1" dirty="0"/>
              <a:t>A key question that keeps the viewer’s attention and will be answered by the end of the story.”</a:t>
            </a:r>
            <a:r>
              <a:rPr lang="en-US" dirty="0"/>
              <a:t> (Module 1 Readings, 2009) </a:t>
            </a:r>
          </a:p>
          <a:p>
            <a:endParaRPr lang="en-US" dirty="0"/>
          </a:p>
        </p:txBody>
      </p:sp>
    </p:spTree>
    <p:extLst>
      <p:ext uri="{BB962C8B-B14F-4D97-AF65-F5344CB8AC3E}">
        <p14:creationId xmlns:p14="http://schemas.microsoft.com/office/powerpoint/2010/main" val="1402653456"/>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29" y="380999"/>
            <a:ext cx="3429000" cy="2092915"/>
          </a:xfrm>
        </p:spPr>
        <p:txBody>
          <a:bodyPr/>
          <a:lstStyle/>
          <a:p>
            <a:r>
              <a:rPr lang="en-US" dirty="0" smtClean="0"/>
              <a:t>Check List </a:t>
            </a:r>
            <a:r>
              <a:rPr lang="en-US" dirty="0"/>
              <a:t>F</a:t>
            </a:r>
            <a:r>
              <a:rPr lang="en-US" dirty="0" smtClean="0"/>
              <a:t>or The Effective Dramatic Question</a:t>
            </a:r>
            <a:endParaRPr lang="en-US" dirty="0"/>
          </a:p>
        </p:txBody>
      </p:sp>
      <p:pic>
        <p:nvPicPr>
          <p:cNvPr id="5" name="Content Placeholder 4" descr="j0315598.jpg"/>
          <p:cNvPicPr>
            <a:picLocks noGrp="1" noChangeAspect="1"/>
          </p:cNvPicPr>
          <p:nvPr>
            <p:ph idx="1"/>
          </p:nvPr>
        </p:nvPicPr>
        <p:blipFill rotWithShape="1">
          <a:blip r:embed="rId2">
            <a:extLst>
              <a:ext uri="{28A0092B-C50C-407E-A947-70E740481C1C}">
                <a14:useLocalDpi xmlns:a14="http://schemas.microsoft.com/office/drawing/2010/main" val="0"/>
              </a:ext>
            </a:extLst>
          </a:blip>
          <a:srcRect l="3157" r="54267"/>
          <a:stretch/>
        </p:blipFill>
        <p:spPr>
          <a:xfrm>
            <a:off x="4930775" y="381000"/>
            <a:ext cx="3429000" cy="5745163"/>
          </a:xfrm>
        </p:spPr>
      </p:pic>
      <p:sp>
        <p:nvSpPr>
          <p:cNvPr id="4" name="Text Placeholder 3"/>
          <p:cNvSpPr>
            <a:spLocks noGrp="1"/>
          </p:cNvSpPr>
          <p:nvPr>
            <p:ph type="body" sz="half" idx="2"/>
          </p:nvPr>
        </p:nvSpPr>
        <p:spPr>
          <a:xfrm>
            <a:off x="1084729" y="2824203"/>
            <a:ext cx="3429000" cy="3524783"/>
          </a:xfrm>
        </p:spPr>
        <p:txBody>
          <a:bodyPr>
            <a:normAutofit/>
          </a:bodyPr>
          <a:lstStyle/>
          <a:p>
            <a:pPr marL="285750" indent="-285750" algn="l">
              <a:buFont typeface="Wingdings" charset="2"/>
              <a:buChar char="q"/>
            </a:pPr>
            <a:r>
              <a:rPr lang="en-US" dirty="0" smtClean="0"/>
              <a:t>Is your dramatic question clearly stated or communicated at the beginning of your story?</a:t>
            </a:r>
          </a:p>
          <a:p>
            <a:pPr marL="285750" indent="-285750" algn="l">
              <a:buFont typeface="Wingdings" charset="2"/>
              <a:buChar char="q"/>
            </a:pPr>
            <a:r>
              <a:rPr lang="en-US" dirty="0" smtClean="0"/>
              <a:t>Is the question answered  or fully explored by the end of the story?</a:t>
            </a:r>
          </a:p>
          <a:p>
            <a:pPr marL="285750" indent="-285750" algn="l">
              <a:buFont typeface="Wingdings" charset="2"/>
              <a:buChar char="q"/>
            </a:pPr>
            <a:r>
              <a:rPr lang="en-US" dirty="0" smtClean="0"/>
              <a:t>Is the question dramatic and intriguing?</a:t>
            </a:r>
          </a:p>
          <a:p>
            <a:pPr marL="285750" indent="-285750" algn="l">
              <a:buFont typeface="Wingdings" charset="2"/>
              <a:buChar char="q"/>
            </a:pPr>
            <a:r>
              <a:rPr lang="en-US" dirty="0" smtClean="0"/>
              <a:t>Does each part of your story contribute to the question?</a:t>
            </a:r>
            <a:endParaRPr lang="en-US" dirty="0"/>
          </a:p>
        </p:txBody>
      </p:sp>
    </p:spTree>
    <p:extLst>
      <p:ext uri="{BB962C8B-B14F-4D97-AF65-F5344CB8AC3E}">
        <p14:creationId xmlns:p14="http://schemas.microsoft.com/office/powerpoint/2010/main" val="4221994309"/>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Emotional Content: </a:t>
            </a:r>
            <a:br>
              <a:rPr lang="en-US" dirty="0" smtClean="0"/>
            </a:br>
            <a:r>
              <a:rPr lang="en-US" sz="4400" dirty="0" smtClean="0"/>
              <a:t>And I Should Care Because…?</a:t>
            </a:r>
            <a:endParaRPr lang="en-US" sz="4400" dirty="0"/>
          </a:p>
        </p:txBody>
      </p:sp>
      <p:sp>
        <p:nvSpPr>
          <p:cNvPr id="4" name="Text Placeholder 3"/>
          <p:cNvSpPr>
            <a:spLocks noGrp="1"/>
          </p:cNvSpPr>
          <p:nvPr>
            <p:ph type="body" idx="1"/>
          </p:nvPr>
        </p:nvSpPr>
        <p:spPr/>
        <p:txBody>
          <a:bodyPr/>
          <a:lstStyle/>
          <a:p>
            <a:r>
              <a:rPr lang="en-US" i="1" dirty="0" smtClean="0"/>
              <a:t>“</a:t>
            </a:r>
            <a:r>
              <a:rPr lang="en-US" i="1" dirty="0"/>
              <a:t>Serious issues that come alive in a personal and powerful way connects the story to the audience.”</a:t>
            </a:r>
            <a:r>
              <a:rPr lang="en-US" dirty="0"/>
              <a:t> (Module 1 Readings, 2009) </a:t>
            </a:r>
          </a:p>
          <a:p>
            <a:endParaRPr lang="en-US" dirty="0"/>
          </a:p>
        </p:txBody>
      </p:sp>
    </p:spTree>
    <p:extLst>
      <p:ext uri="{BB962C8B-B14F-4D97-AF65-F5344CB8AC3E}">
        <p14:creationId xmlns:p14="http://schemas.microsoft.com/office/powerpoint/2010/main" val="40414856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4729" y="380999"/>
            <a:ext cx="3429000" cy="2289953"/>
          </a:xfrm>
        </p:spPr>
        <p:txBody>
          <a:bodyPr/>
          <a:lstStyle/>
          <a:p>
            <a:r>
              <a:rPr lang="en-US" dirty="0" smtClean="0"/>
              <a:t>Check List For Effective Emotional Content</a:t>
            </a:r>
            <a:endParaRPr lang="en-US" dirty="0"/>
          </a:p>
        </p:txBody>
      </p:sp>
      <p:pic>
        <p:nvPicPr>
          <p:cNvPr id="5" name="Content Placeholder 4" descr="j0178844.jpg"/>
          <p:cNvPicPr>
            <a:picLocks noGrp="1" noChangeAspect="1"/>
          </p:cNvPicPr>
          <p:nvPr>
            <p:ph idx="1"/>
          </p:nvPr>
        </p:nvPicPr>
        <p:blipFill rotWithShape="1">
          <a:blip r:embed="rId2">
            <a:extLst>
              <a:ext uri="{28A0092B-C50C-407E-A947-70E740481C1C}">
                <a14:useLocalDpi xmlns:a14="http://schemas.microsoft.com/office/drawing/2010/main" val="0"/>
              </a:ext>
            </a:extLst>
          </a:blip>
          <a:srcRect l="17251" r="43157"/>
          <a:stretch/>
        </p:blipFill>
        <p:spPr>
          <a:xfrm>
            <a:off x="4930775" y="381000"/>
            <a:ext cx="3429000" cy="5745163"/>
          </a:xfrm>
        </p:spPr>
      </p:pic>
      <p:sp>
        <p:nvSpPr>
          <p:cNvPr id="4" name="Text Placeholder 3"/>
          <p:cNvSpPr>
            <a:spLocks noGrp="1"/>
          </p:cNvSpPr>
          <p:nvPr>
            <p:ph type="body" sz="half" idx="2"/>
          </p:nvPr>
        </p:nvSpPr>
        <p:spPr>
          <a:xfrm>
            <a:off x="1084729" y="2670953"/>
            <a:ext cx="3429000" cy="3044048"/>
          </a:xfrm>
        </p:spPr>
        <p:txBody>
          <a:bodyPr/>
          <a:lstStyle/>
          <a:p>
            <a:pPr marL="285750" indent="-285750" algn="l">
              <a:buFont typeface="Wingdings" charset="2"/>
              <a:buChar char="q"/>
            </a:pPr>
            <a:r>
              <a:rPr lang="en-US" dirty="0" smtClean="0"/>
              <a:t>What emotions should your audience feel? Do you feel those emotions when you view the story?</a:t>
            </a:r>
          </a:p>
          <a:p>
            <a:pPr marL="285750" indent="-285750" algn="l">
              <a:buFont typeface="Wingdings" charset="2"/>
              <a:buChar char="q"/>
            </a:pPr>
            <a:r>
              <a:rPr lang="en-US" dirty="0" smtClean="0"/>
              <a:t>Do all of the sounds and images work together to evoke the same emotions?</a:t>
            </a:r>
          </a:p>
          <a:p>
            <a:pPr marL="285750" indent="-285750" algn="l">
              <a:buFont typeface="Wingdings" charset="2"/>
              <a:buChar char="q"/>
            </a:pPr>
            <a:r>
              <a:rPr lang="en-US" dirty="0" smtClean="0"/>
              <a:t>Is your story’s content controversial? Personal? Inspiring? Shocking?</a:t>
            </a:r>
          </a:p>
          <a:p>
            <a:pPr marL="285750" indent="-285750" algn="l">
              <a:buFont typeface="Wingdings" charset="2"/>
              <a:buChar char="q"/>
            </a:pPr>
            <a:endParaRPr lang="en-US" dirty="0"/>
          </a:p>
        </p:txBody>
      </p:sp>
    </p:spTree>
    <p:extLst>
      <p:ext uri="{BB962C8B-B14F-4D97-AF65-F5344CB8AC3E}">
        <p14:creationId xmlns:p14="http://schemas.microsoft.com/office/powerpoint/2010/main" val="936877554"/>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Narration: </a:t>
            </a:r>
            <a:br>
              <a:rPr lang="en-US" dirty="0" smtClean="0"/>
            </a:br>
            <a:r>
              <a:rPr lang="en-US" sz="4400" dirty="0" smtClean="0"/>
              <a:t>Who’s Telling This Story, Anyway?</a:t>
            </a:r>
            <a:endParaRPr lang="en-US" sz="4400" dirty="0"/>
          </a:p>
        </p:txBody>
      </p:sp>
      <p:sp>
        <p:nvSpPr>
          <p:cNvPr id="4" name="Text Placeholder 3"/>
          <p:cNvSpPr>
            <a:spLocks noGrp="1"/>
          </p:cNvSpPr>
          <p:nvPr>
            <p:ph type="body" idx="1"/>
          </p:nvPr>
        </p:nvSpPr>
        <p:spPr/>
        <p:txBody>
          <a:bodyPr/>
          <a:lstStyle/>
          <a:p>
            <a:r>
              <a:rPr lang="en-US" i="1" dirty="0" smtClean="0"/>
              <a:t>“</a:t>
            </a:r>
            <a:r>
              <a:rPr lang="en-US" i="1" dirty="0"/>
              <a:t>A way to personalize the story to help the audience understand the context.” </a:t>
            </a:r>
            <a:r>
              <a:rPr lang="en-US" dirty="0"/>
              <a:t>(Module 1 Readings, 2009) </a:t>
            </a:r>
          </a:p>
          <a:p>
            <a:endParaRPr lang="en-US" dirty="0"/>
          </a:p>
        </p:txBody>
      </p:sp>
    </p:spTree>
    <p:extLst>
      <p:ext uri="{BB962C8B-B14F-4D97-AF65-F5344CB8AC3E}">
        <p14:creationId xmlns:p14="http://schemas.microsoft.com/office/powerpoint/2010/main" val="1026762751"/>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List For Effective Narration</a:t>
            </a:r>
            <a:endParaRPr lang="en-US" dirty="0"/>
          </a:p>
        </p:txBody>
      </p:sp>
      <p:pic>
        <p:nvPicPr>
          <p:cNvPr id="12" name="Content Placeholder 11" descr="AA049786.png"/>
          <p:cNvPicPr>
            <a:picLocks noGrp="1" noChangeAspect="1"/>
          </p:cNvPicPr>
          <p:nvPr>
            <p:ph idx="1"/>
          </p:nvPr>
        </p:nvPicPr>
        <p:blipFill>
          <a:blip r:embed="rId2">
            <a:extLst>
              <a:ext uri="{28A0092B-C50C-407E-A947-70E740481C1C}">
                <a14:useLocalDpi xmlns:a14="http://schemas.microsoft.com/office/drawing/2010/main" val="0"/>
              </a:ext>
            </a:extLst>
          </a:blip>
          <a:srcRect l="-33953" r="-33953"/>
          <a:stretch>
            <a:fillRect/>
          </a:stretch>
        </p:blipFill>
        <p:spPr/>
      </p:pic>
      <p:sp>
        <p:nvSpPr>
          <p:cNvPr id="4" name="Text Placeholder 3"/>
          <p:cNvSpPr>
            <a:spLocks noGrp="1"/>
          </p:cNvSpPr>
          <p:nvPr>
            <p:ph type="body" sz="half" idx="2"/>
          </p:nvPr>
        </p:nvSpPr>
        <p:spPr/>
        <p:txBody>
          <a:bodyPr/>
          <a:lstStyle/>
          <a:p>
            <a:pPr marL="285750" indent="-285750" algn="l">
              <a:buFont typeface="Wingdings" charset="2"/>
              <a:buChar char="q"/>
            </a:pPr>
            <a:r>
              <a:rPr lang="en-US" dirty="0" smtClean="0"/>
              <a:t>Is the narration easily understood?</a:t>
            </a:r>
          </a:p>
          <a:p>
            <a:pPr marL="285750" indent="-285750" algn="l">
              <a:buFont typeface="Wingdings" charset="2"/>
              <a:buChar char="q"/>
            </a:pPr>
            <a:r>
              <a:rPr lang="en-US" dirty="0"/>
              <a:t>D</a:t>
            </a:r>
            <a:r>
              <a:rPr lang="en-US" dirty="0" smtClean="0"/>
              <a:t>oes it complement the content?</a:t>
            </a:r>
          </a:p>
          <a:p>
            <a:pPr marL="285750" indent="-285750" algn="l">
              <a:buFont typeface="Wingdings" charset="2"/>
              <a:buChar char="q"/>
            </a:pPr>
            <a:r>
              <a:rPr lang="en-US" dirty="0" smtClean="0"/>
              <a:t>Does your narration help make connections and explain difficult concepts?</a:t>
            </a:r>
          </a:p>
          <a:p>
            <a:pPr marL="285750" indent="-285750" algn="l">
              <a:buFont typeface="Wingdings" charset="2"/>
              <a:buChar char="q"/>
            </a:pPr>
            <a:r>
              <a:rPr lang="en-US" dirty="0" smtClean="0"/>
              <a:t>Can you easily hear the narration?</a:t>
            </a:r>
          </a:p>
          <a:p>
            <a:pPr marL="285750" indent="-285750" algn="l">
              <a:buFont typeface="Wingdings" charset="2"/>
              <a:buChar char="q"/>
            </a:pPr>
            <a:endParaRPr lang="en-US" dirty="0"/>
          </a:p>
        </p:txBody>
      </p:sp>
    </p:spTree>
    <p:extLst>
      <p:ext uri="{BB962C8B-B14F-4D97-AF65-F5344CB8AC3E}">
        <p14:creationId xmlns:p14="http://schemas.microsoft.com/office/powerpoint/2010/main" val="2373896975"/>
      </p:ext>
    </p:extLst>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Tradition">
  <a:themeElements>
    <a:clrScheme name="Couture">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Tradition">
      <a:majorFont>
        <a:latin typeface="Candara"/>
        <a:ea typeface=""/>
        <a:cs typeface=""/>
        <a:font script="Jpan" typeface="メイリオ"/>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355</TotalTime>
  <Words>760</Words>
  <Application>Microsoft Macintosh PowerPoint</Application>
  <PresentationFormat>On-screen Show (4:3)</PresentationFormat>
  <Paragraphs>60</Paragraphs>
  <Slides>17</Slides>
  <Notes>0</Notes>
  <HiddenSlides>0</HiddenSlides>
  <MMClips>1</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Tradition</vt:lpstr>
      <vt:lpstr>The 7 Elements of An Effective Digital Story:</vt:lpstr>
      <vt:lpstr>Point of View:  What’s Your Angle?</vt:lpstr>
      <vt:lpstr>Check List For An Effective Point of View</vt:lpstr>
      <vt:lpstr>A Dramatic Question: What’s It All About?</vt:lpstr>
      <vt:lpstr>Check List For The Effective Dramatic Question</vt:lpstr>
      <vt:lpstr>Emotional Content:  And I Should Care Because…?</vt:lpstr>
      <vt:lpstr>Check List For Effective Emotional Content</vt:lpstr>
      <vt:lpstr>Narration:  Who’s Telling This Story, Anyway?</vt:lpstr>
      <vt:lpstr>Check List For Effective Narration</vt:lpstr>
      <vt:lpstr>Sound Effects:  Do You Hear What I Hear?</vt:lpstr>
      <vt:lpstr>Checklist for Effective Sound Effects</vt:lpstr>
      <vt:lpstr>Economy of Content: Too Much? Too Little? Or Just Right?</vt:lpstr>
      <vt:lpstr>Checklist For Effective Economy of Content</vt:lpstr>
      <vt:lpstr>Pacing:  Are We There Yet?</vt:lpstr>
      <vt:lpstr>Checklist For Effective Pacing</vt:lpstr>
      <vt:lpstr>“Character Approved”: A Good Example</vt:lpstr>
      <vt:lpstr>Bibliography</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Elements of An Effective Digital Story:</dc:title>
  <dc:creator>Jessica Roberts</dc:creator>
  <cp:lastModifiedBy>Jessica Roberts</cp:lastModifiedBy>
  <cp:revision>21</cp:revision>
  <dcterms:created xsi:type="dcterms:W3CDTF">2011-07-13T19:08:12Z</dcterms:created>
  <dcterms:modified xsi:type="dcterms:W3CDTF">2011-07-14T03:46:34Z</dcterms:modified>
</cp:coreProperties>
</file>